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0" r:id="rId3"/>
    <p:sldId id="257" r:id="rId4"/>
    <p:sldId id="272" r:id="rId5"/>
    <p:sldId id="261" r:id="rId6"/>
    <p:sldId id="271" r:id="rId7"/>
    <p:sldId id="258" r:id="rId8"/>
    <p:sldId id="265" r:id="rId9"/>
    <p:sldId id="263" r:id="rId10"/>
    <p:sldId id="264" r:id="rId11"/>
    <p:sldId id="266" r:id="rId12"/>
    <p:sldId id="267" r:id="rId13"/>
    <p:sldId id="273" r:id="rId14"/>
    <p:sldId id="275" r:id="rId15"/>
    <p:sldId id="276" r:id="rId16"/>
    <p:sldId id="268" r:id="rId17"/>
    <p:sldId id="277" r:id="rId18"/>
    <p:sldId id="284" r:id="rId19"/>
    <p:sldId id="278" r:id="rId20"/>
    <p:sldId id="279" r:id="rId21"/>
    <p:sldId id="283" r:id="rId22"/>
    <p:sldId id="286" r:id="rId23"/>
    <p:sldId id="287" r:id="rId24"/>
    <p:sldId id="288" r:id="rId25"/>
    <p:sldId id="289" r:id="rId26"/>
    <p:sldId id="285" r:id="rId27"/>
    <p:sldId id="280" r:id="rId28"/>
    <p:sldId id="281" r:id="rId29"/>
    <p:sldId id="274" r:id="rId30"/>
    <p:sldId id="269" r:id="rId31"/>
    <p:sldId id="259" r:id="rId32"/>
    <p:sldId id="26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-468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levenstein distance</a:t>
            </a:r>
          </a:p>
          <a:p>
            <a:endParaRPr lang="en-US"/>
          </a:p>
          <a:p>
            <a:r>
              <a:rPr lang="en-US"/>
              <a:t>M_nm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thing I added was support for</a:t>
            </a:r>
            <a:r>
              <a:rPr lang="en-US" baseline="0" dirty="0" smtClean="0"/>
              <a:t> multiple cores.</a:t>
            </a:r>
          </a:p>
          <a:p>
            <a:r>
              <a:rPr lang="en-US" baseline="0" dirty="0" smtClean="0"/>
              <a:t>We can parallelize the recruit to cluster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half of the talk, I’ll touch briefly on what data structures uses </a:t>
            </a:r>
            <a:r>
              <a:rPr lang="en-US" baseline="0" dirty="0" err="1" smtClean="0"/>
              <a:t>dnaclust</a:t>
            </a:r>
            <a:r>
              <a:rPr lang="en-US" baseline="0" dirty="0" smtClean="0"/>
              <a:t> to align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Algorithms for Clustering Highly Conserved</a:t>
            </a:r>
            <a:br>
              <a:rPr lang="en-US" sz="3000" dirty="0" smtClean="0"/>
            </a:br>
            <a:r>
              <a:rPr lang="en-US" sz="3000" dirty="0" smtClean="0"/>
              <a:t>Phylogenetic 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ATGTCA: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 smtClean="0">
                <a:latin typeface="Courier"/>
                <a:cs typeface="Courier"/>
              </a:rPr>
              <a:t> 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48750" y="1637517"/>
            <a:ext cx="182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655189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211320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text and the pattern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107023"/>
            <a:ext cx="7853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231112" y="3745488"/>
            <a:ext cx="88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text</a:t>
            </a:r>
            <a:r>
              <a:rPr lang="en-US" sz="2400" b="1" i="1" baseline="-25000" dirty="0" smtClean="0">
                <a:latin typeface="Courier"/>
                <a:cs typeface="Courier"/>
              </a:rPr>
              <a:t>1..i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pattern</a:t>
            </a:r>
            <a:r>
              <a:rPr lang="en-US" sz="2400" b="1" i="1" baseline="-25000" dirty="0" smtClean="0">
                <a:latin typeface="Courier"/>
                <a:cs typeface="Courier"/>
              </a:rPr>
              <a:t>1..j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43144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work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654299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76062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20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A-GGTATCGC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ATGGC-----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47919" y="4224182"/>
            <a:ext cx="810877" cy="481659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83897"/>
              </p:ext>
            </p:extLst>
          </p:nvPr>
        </p:nvGraphicFramePr>
        <p:xfrm>
          <a:off x="4930322" y="2408183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94981"/>
              </p:ext>
            </p:extLst>
          </p:nvPr>
        </p:nvGraphicFramePr>
        <p:xfrm>
          <a:off x="376491" y="242448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1668677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1668677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914899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7585" y="397976"/>
            <a:ext cx="447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if we want to limit the amount of edits?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57867" y="1117002"/>
            <a:ext cx="200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example, </a:t>
            </a:r>
            <a:r>
              <a:rPr lang="en-US" i="1" dirty="0" smtClean="0"/>
              <a:t>k</a:t>
            </a:r>
            <a:r>
              <a:rPr lang="en-US" dirty="0" smtClean="0"/>
              <a:t> = 2?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1861" y="5926946"/>
            <a:ext cx="34163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work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99377" y="5926946"/>
            <a:ext cx="35275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work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work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81120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1.022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25.599x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85315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chosen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Center: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637bp sequence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05514"/>
            <a:ext cx="3921876" cy="296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48" y="5087014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4555" y="5048570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57200" y="4648702"/>
            <a:ext cx="5287294" cy="1817537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6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2620619"/>
            <a:ext cx="5287294" cy="199313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77886" y="2620619"/>
            <a:ext cx="3282963" cy="3845620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32933" y="1680428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933" y="1680428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836" y="2939301"/>
            <a:ext cx="3093628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  <a:p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1381" y="1634699"/>
            <a:ext cx="269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 a cluster center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41633" y="4613750"/>
            <a:ext cx="4470695" cy="34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07" y="3203992"/>
            <a:ext cx="1047910" cy="11173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607" y="5022469"/>
            <a:ext cx="1047910" cy="111739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9993" y="6586391"/>
            <a:ext cx="8783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tx1">
                    <a:alpha val="17000"/>
                  </a:schemeClr>
                </a:solidFill>
              </a:rPr>
              <a:t>www.clker.com</a:t>
            </a:r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tx1">
                    <a:alpha val="17000"/>
                  </a:schemeClr>
                </a:solidFill>
              </a:rPr>
              <a:t>cliparts</a:t>
            </a:r>
            <a:r>
              <a:rPr lang="en-US" sz="1200" dirty="0" smtClean="0">
                <a:solidFill>
                  <a:schemeClr val="tx1">
                    <a:alpha val="17000"/>
                  </a:schemeClr>
                </a:solidFill>
              </a:rPr>
              <a:t>/4/b/8/d/1194983813750083554server_mimooh_.svg.hi.png</a:t>
            </a:r>
            <a:endParaRPr lang="en-US" sz="1200" dirty="0">
              <a:solidFill>
                <a:schemeClr val="tx1">
                  <a:alpha val="17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8913" y="3491604"/>
            <a:ext cx="320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Recruit to cluster center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891489" y="5333382"/>
            <a:ext cx="320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Recruit to cluster center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337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1197400" y="209716"/>
            <a:ext cx="11499401" cy="6324228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0523" y="1271894"/>
            <a:ext cx="8311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</a:p>
          <a:p>
            <a:r>
              <a:rPr lang="en-US" sz="2800" dirty="0" smtClean="0">
                <a:latin typeface="Courier"/>
                <a:cs typeface="Courier"/>
              </a:rPr>
              <a:t>|x|</a:t>
            </a: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029" y="437161"/>
            <a:ext cx="1534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>
                <a:latin typeface="Courier"/>
                <a:cs typeface="Courier"/>
              </a:rPr>
              <a:t>)</a:t>
            </a:r>
            <a:r>
              <a:rPr lang="en-US" sz="2400" b="1" i="1" dirty="0"/>
              <a:t> </a:t>
            </a:r>
            <a:r>
              <a:rPr lang="en-US" sz="2400" b="1" i="1" dirty="0" smtClean="0"/>
              <a:t>=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460523" y="3095231"/>
            <a:ext cx="83110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</a:p>
          <a:p>
            <a:endParaRPr lang="en-US" sz="2800" dirty="0" smtClean="0">
              <a:cs typeface="Calibri"/>
            </a:endParaRP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358782" y="1668508"/>
            <a:ext cx="190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i-1,</a:t>
            </a:r>
            <a:r>
              <a:rPr lang="en-US" sz="2400" b="1" i="1" dirty="0">
                <a:latin typeface="Courier"/>
                <a:cs typeface="Courier"/>
              </a:rPr>
              <a:t>j)</a:t>
            </a:r>
            <a:r>
              <a:rPr lang="en-US" sz="2400" b="1" i="1" dirty="0"/>
              <a:t> </a:t>
            </a:r>
            <a:r>
              <a:rPr lang="en-US" sz="2400" b="1" i="1" dirty="0" smtClean="0"/>
              <a:t>=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358782" y="3262688"/>
            <a:ext cx="1906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i,j-1)</a:t>
            </a:r>
            <a:r>
              <a:rPr lang="en-US" sz="2400" b="1" i="1" dirty="0" smtClean="0"/>
              <a:t> =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994549" y="5114849"/>
            <a:ext cx="2270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smtClean="0">
                <a:latin typeface="Courier"/>
                <a:cs typeface="Courier"/>
              </a:rPr>
              <a:t>i-1,j-1)</a:t>
            </a:r>
            <a:r>
              <a:rPr lang="en-US" sz="2400" b="1" i="1" dirty="0" smtClean="0"/>
              <a:t> =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460523" y="4928116"/>
            <a:ext cx="8311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AGG</a:t>
            </a:r>
            <a:endParaRPr lang="en-US" sz="2800" dirty="0" smtClean="0">
              <a:cs typeface="Calibri"/>
            </a:endParaRPr>
          </a:p>
          <a:p>
            <a:r>
              <a:rPr lang="en-US" sz="2800" dirty="0" smtClean="0">
                <a:latin typeface="Courier"/>
                <a:cs typeface="Courier"/>
              </a:rPr>
              <a:t>ATG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141400" y="91443"/>
            <a:ext cx="92345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</a:t>
            </a:r>
          </a:p>
          <a:p>
            <a:r>
              <a:rPr lang="en-US" sz="2400" dirty="0" smtClean="0">
                <a:latin typeface="Courier"/>
                <a:cs typeface="Courier"/>
              </a:rPr>
              <a:t>????</a:t>
            </a:r>
            <a:endParaRPr lang="en-US" sz="2400" dirty="0" smtClean="0">
              <a:cs typeface="Calibri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77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153630" y="3479292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5230756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532252" y="4590568"/>
            <a:ext cx="4584840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13847" y="2680529"/>
            <a:ext cx="2157022" cy="16249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2053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11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85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65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179" y="2800908"/>
            <a:ext cx="1809022" cy="13567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2336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318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667053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945439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4707471" y="2549371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406672" y="2148270"/>
            <a:ext cx="439237" cy="494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748689" y="3594078"/>
            <a:ext cx="782988" cy="63973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204000" y="5230756"/>
            <a:ext cx="863693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7658"/>
            <a:ext cx="9144000" cy="3065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www.alimetrics.net</a:t>
            </a:r>
            <a:r>
              <a:rPr lang="en-US" sz="800" dirty="0"/>
              <a:t>/en/images/stories/content/M_00-06%20DNA%20based%20kuva%203.jpg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Millions of sequences</a:t>
            </a:r>
          </a:p>
          <a:p>
            <a:r>
              <a:rPr lang="en-US" dirty="0" smtClean="0"/>
              <a:t>Super fast de novo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0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87220" y="3287995"/>
            <a:ext cx="106700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47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47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47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Donut 89"/>
          <p:cNvSpPr/>
          <p:nvPr/>
        </p:nvSpPr>
        <p:spPr>
          <a:xfrm>
            <a:off x="7313964" y="3375665"/>
            <a:ext cx="628181" cy="505683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onut 90"/>
          <p:cNvSpPr/>
          <p:nvPr/>
        </p:nvSpPr>
        <p:spPr>
          <a:xfrm>
            <a:off x="7085672" y="4967006"/>
            <a:ext cx="1056994" cy="855149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33770" y="6332107"/>
            <a:ext cx="530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work, but more efficient algorithms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1763</Words>
  <Application>Microsoft Macintosh PowerPoint</Application>
  <PresentationFormat>On-screen Show (4:3)</PresentationFormat>
  <Paragraphs>671</Paragraphs>
  <Slides>32</Slides>
  <Notes>31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Microsoft Word Document</vt:lpstr>
      <vt:lpstr>Algorithms for Clustering Highly Conserved Phylogenetic Markers</vt:lpstr>
      <vt:lpstr>TODO: Genome</vt:lpstr>
      <vt:lpstr>PowerPoint Presentation</vt:lpstr>
      <vt:lpstr>16S rRNA gene</vt:lpstr>
      <vt:lpstr>PowerPoint Presentation</vt:lpstr>
      <vt:lpstr>TODO: Goal</vt:lpstr>
      <vt:lpstr>Clustering</vt:lpstr>
      <vt:lpstr>Hierarchical </vt:lpstr>
      <vt:lpstr>Greedy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TODO: Farthest reaching d-path</vt:lpstr>
      <vt:lpstr>TODO: 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Parallelization</vt:lpstr>
      <vt:lpstr>Parallelization</vt:lpstr>
      <vt:lpstr>PowerPoint Presentation</vt:lpstr>
      <vt:lpstr>PowerPoint Presentation</vt:lpstr>
      <vt:lpstr>Ambiguous assignments</vt:lpstr>
      <vt:lpstr>Hidden</vt:lpstr>
      <vt:lpstr>Thanks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187</cp:revision>
  <dcterms:created xsi:type="dcterms:W3CDTF">2014-05-08T17:35:39Z</dcterms:created>
  <dcterms:modified xsi:type="dcterms:W3CDTF">2014-05-09T22:05:56Z</dcterms:modified>
</cp:coreProperties>
</file>